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75" r:id="rId4"/>
    <p:sldId id="294" r:id="rId5"/>
    <p:sldId id="289" r:id="rId6"/>
    <p:sldId id="284" r:id="rId7"/>
    <p:sldId id="285" r:id="rId8"/>
    <p:sldId id="286" r:id="rId9"/>
    <p:sldId id="277" r:id="rId10"/>
    <p:sldId id="295" r:id="rId11"/>
    <p:sldId id="279" r:id="rId12"/>
    <p:sldId id="278" r:id="rId13"/>
    <p:sldId id="280" r:id="rId14"/>
    <p:sldId id="296" r:id="rId15"/>
    <p:sldId id="290" r:id="rId16"/>
    <p:sldId id="281" r:id="rId17"/>
    <p:sldId id="292" r:id="rId18"/>
    <p:sldId id="297" r:id="rId19"/>
    <p:sldId id="291" r:id="rId20"/>
    <p:sldId id="293" r:id="rId21"/>
    <p:sldId id="298" r:id="rId22"/>
    <p:sldId id="283" r:id="rId23"/>
    <p:sldId id="287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0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2A169-D323-4C3C-A608-AD2E43F25C41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D78A-ABFE-4297-A89A-726FDBA97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7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60EA-5BF4-B667-BEF4-C878D0B2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A7711-7890-11ED-D4AC-0DAD52A07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7A4A-BADE-E9A6-F9D8-7B9822D5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CF72-EAE1-709D-EE5E-7071FA97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8F6D-7BEC-85B3-7578-43E47656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0C4-F1DB-9E64-C86A-1BA39362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13B86-8770-9DF0-42F6-6E252467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29E89-A1EC-493D-7E0F-5031C726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76D-BA80-04B0-5388-D9E0B30D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C621-29C8-5925-75AF-6376152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4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D2EB5-3E20-5EAA-5A90-CF20FEC8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17716-680D-9774-B18E-F18957CBD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5549-6A48-2E0D-5538-394D0F63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5150-1660-2B7C-3296-6E69F3BB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3B02-0164-198B-E551-5094D275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5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23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9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870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723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5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8CF6-F24F-3C98-1E48-D56ACED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B797-C22F-7852-00B5-E0CF7252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61E2-AA9C-92DB-8280-1B5CF3F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2D07-9EB6-D90D-C17B-1701043C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CF2D-CE56-1090-251F-55B5F06F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6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8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2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024-08C8-1715-FC03-F3A4BE17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8F73-D198-1BC2-3138-AE28C2E1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711E-FEB8-FE50-F31D-9F6CE831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82A6-DA33-B664-CDD1-03C84A53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4E33-57EC-16E0-E8A7-9DE7D3E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459-C3A4-B66C-F81F-9D6EC0CE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DD84-5CFA-FB6E-8C4F-DA6F6B66B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17E30-4EA4-858F-16E6-EE30A9703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D151A-6F65-5ECD-2D89-2AEFE7AD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815B-85FE-88BA-5373-B7DFB623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02154-5B6F-601E-BE06-00C97B84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68D-A6C9-44F8-1FDB-F7C73149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E7C3-EF77-364B-A5B0-A0B82740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548C9-548F-A070-1E66-AA028817B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4F47F-1B21-A18D-4789-88A0492F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18D0E-A086-8E31-7B6F-3D5BA0D3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948D0-9774-62FD-327E-62A0E087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E447C-2174-3871-E2A8-3EF2BA44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74369-6616-FADF-48F4-0AC0D6A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12A-0B14-EAFB-8C1B-2F9DA4C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A1DAC-CC57-E522-AD8B-BADA2645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D44B-F219-2151-6E10-261B114F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38EC5-D3B9-7226-5B1E-8950CBBF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0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775E1-92D2-BB6C-6A66-657A2417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5AF04-DA71-2482-BB3C-E545A016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8038-B397-C298-D55F-17CF5657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2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F1D6-0E83-9C28-D901-024FE459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E159-09A5-87C2-B1C9-9D45680A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9CF03-A25A-D921-2F06-7CA1226C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0D06-06EA-E6E9-04E0-F82657E5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D2F05-7E81-E768-4B9E-BF53C90D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A219-1B6C-159C-02F7-AEAA8555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6F7C-9E97-8E92-581A-37361BA4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04DEB-836F-9F94-31F1-ABC47B737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3566-9AA7-0959-C136-AA0A777B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B96B-65DF-12A7-FC21-C2291BAC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679C-687D-9FA4-7C2E-40B44656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ED966-048C-DCFC-F16A-242569A0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DCA11-95C8-A9F5-BFE4-0AD1909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7B0C2-CBF9-08C2-3758-69C2CABB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1E7C-0E42-E304-58A2-37191A1FE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CA2E-5B7B-5394-A2D5-C2923DCBF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DCC28-75F4-704A-7BF5-3F8D1C46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1084-B5DC-32D0-70C8-1C1F0165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Navigational Robotics Series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accent4"/>
                </a:solidFill>
              </a:rPr>
              <a:t>Robot Car-3 (Encoders &amp; IMU)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29A87-03D8-FA02-3B18-72CD3764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970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5"/>
                </a:solidFill>
              </a:rPr>
              <a:t>Training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713A-E89C-43CF-4E70-7220F970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37" y="32658"/>
            <a:ext cx="4042963" cy="1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08351-2C24-15DA-34F4-4B5FFCEA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C8B6-63B7-DD79-27AE-68FE6E9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EA33-BBE0-DCA3-5D04-E9F1E3B12102}"/>
              </a:ext>
            </a:extLst>
          </p:cNvPr>
          <p:cNvSpPr txBox="1"/>
          <p:nvPr/>
        </p:nvSpPr>
        <p:spPr>
          <a:xfrm>
            <a:off x="2218913" y="1376183"/>
            <a:ext cx="77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PIN Details</a:t>
            </a:r>
            <a:r>
              <a:rPr lang="en-GB" sz="2400" b="1" dirty="0">
                <a:solidFill>
                  <a:schemeClr val="accent4"/>
                </a:solidFill>
              </a:rPr>
              <a:t> - TB6612 Motor Driver</a:t>
            </a:r>
            <a:r>
              <a:rPr lang="en-GB" sz="2400" b="1" dirty="0">
                <a:solidFill>
                  <a:schemeClr val="bg1"/>
                </a:solidFill>
              </a:rPr>
              <a:t> and </a:t>
            </a:r>
            <a:r>
              <a:rPr lang="en-GB" sz="2400" b="1" dirty="0">
                <a:solidFill>
                  <a:schemeClr val="accent5"/>
                </a:solidFill>
              </a:rPr>
              <a:t>DC370 Motor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394B5-3237-5536-0146-0DD8927B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2154251"/>
            <a:ext cx="4693920" cy="253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C713F-8549-EC89-079B-746AC0D3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2" y="2415047"/>
            <a:ext cx="3043008" cy="2015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A9EF-F364-AD8E-72B4-D55D598A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0" y="2538668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8A215-02D3-998C-1585-1B53E7EB4A6C}"/>
              </a:ext>
            </a:extLst>
          </p:cNvPr>
          <p:cNvSpPr txBox="1"/>
          <p:nvPr/>
        </p:nvSpPr>
        <p:spPr>
          <a:xfrm>
            <a:off x="787078" y="4930815"/>
            <a:ext cx="3299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Left Motor</a:t>
            </a:r>
          </a:p>
          <a:p>
            <a:r>
              <a:rPr lang="en-GB" dirty="0">
                <a:solidFill>
                  <a:schemeClr val="bg1"/>
                </a:solidFill>
              </a:rPr>
              <a:t>A-IN1 – Arduino Nano </a:t>
            </a:r>
            <a:r>
              <a:rPr lang="en-GB" dirty="0">
                <a:solidFill>
                  <a:schemeClr val="accent5"/>
                </a:solidFill>
              </a:rPr>
              <a:t>D8</a:t>
            </a:r>
          </a:p>
          <a:p>
            <a:r>
              <a:rPr lang="en-GB" dirty="0">
                <a:solidFill>
                  <a:schemeClr val="bg1"/>
                </a:solidFill>
              </a:rPr>
              <a:t>A-IN2 – Arduino Nano </a:t>
            </a:r>
            <a:r>
              <a:rPr lang="en-GB" dirty="0">
                <a:solidFill>
                  <a:schemeClr val="accent5"/>
                </a:solidFill>
              </a:rPr>
              <a:t>D7</a:t>
            </a:r>
          </a:p>
          <a:p>
            <a:r>
              <a:rPr lang="en-GB" dirty="0">
                <a:solidFill>
                  <a:schemeClr val="bg1"/>
                </a:solidFill>
              </a:rPr>
              <a:t>PWMA – Arduino Nano </a:t>
            </a:r>
            <a:r>
              <a:rPr lang="en-GB" dirty="0">
                <a:solidFill>
                  <a:schemeClr val="accent5"/>
                </a:solidFill>
              </a:rPr>
              <a:t>D6</a:t>
            </a:r>
          </a:p>
          <a:p>
            <a:r>
              <a:rPr lang="en-GB" dirty="0">
                <a:solidFill>
                  <a:schemeClr val="bg1"/>
                </a:solidFill>
              </a:rPr>
              <a:t>L-Encoder-A - Arduino Nano </a:t>
            </a:r>
            <a:r>
              <a:rPr lang="en-GB" dirty="0">
                <a:solidFill>
                  <a:schemeClr val="accent5"/>
                </a:solidFill>
              </a:rPr>
              <a:t>D2</a:t>
            </a:r>
          </a:p>
          <a:p>
            <a:r>
              <a:rPr lang="en-GB" dirty="0">
                <a:solidFill>
                  <a:schemeClr val="bg1"/>
                </a:solidFill>
              </a:rPr>
              <a:t>L-Encoder-B - Arduino Nano </a:t>
            </a:r>
            <a:r>
              <a:rPr lang="en-GB" dirty="0">
                <a:solidFill>
                  <a:schemeClr val="accent5"/>
                </a:solidFill>
              </a:rPr>
              <a:t>D4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7E37-CC46-2FB4-F668-372703C5733B}"/>
              </a:ext>
            </a:extLst>
          </p:cNvPr>
          <p:cNvSpPr txBox="1"/>
          <p:nvPr/>
        </p:nvSpPr>
        <p:spPr>
          <a:xfrm>
            <a:off x="4644507" y="4930815"/>
            <a:ext cx="33025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Right Motor</a:t>
            </a:r>
          </a:p>
          <a:p>
            <a:r>
              <a:rPr lang="en-GB" dirty="0">
                <a:solidFill>
                  <a:schemeClr val="bg1"/>
                </a:solidFill>
              </a:rPr>
              <a:t>B-IN1 – Arduino Nano </a:t>
            </a:r>
            <a:r>
              <a:rPr lang="en-GB" dirty="0">
                <a:solidFill>
                  <a:schemeClr val="accent5"/>
                </a:solidFill>
              </a:rPr>
              <a:t>D12</a:t>
            </a:r>
          </a:p>
          <a:p>
            <a:r>
              <a:rPr lang="en-GB" dirty="0">
                <a:solidFill>
                  <a:schemeClr val="bg1"/>
                </a:solidFill>
              </a:rPr>
              <a:t>B-IN2 – Arduino Nano </a:t>
            </a:r>
            <a:r>
              <a:rPr lang="en-GB" dirty="0">
                <a:solidFill>
                  <a:schemeClr val="accent5"/>
                </a:solidFill>
              </a:rPr>
              <a:t>D10</a:t>
            </a:r>
          </a:p>
          <a:p>
            <a:r>
              <a:rPr lang="en-GB" dirty="0">
                <a:solidFill>
                  <a:schemeClr val="bg1"/>
                </a:solidFill>
              </a:rPr>
              <a:t>PWMB – Arduino Nano </a:t>
            </a:r>
            <a:r>
              <a:rPr lang="en-GB" dirty="0">
                <a:solidFill>
                  <a:schemeClr val="accent5"/>
                </a:solidFill>
              </a:rPr>
              <a:t>D11</a:t>
            </a:r>
          </a:p>
          <a:p>
            <a:r>
              <a:rPr lang="en-GB" dirty="0">
                <a:solidFill>
                  <a:schemeClr val="bg1"/>
                </a:solidFill>
              </a:rPr>
              <a:t>R-Encoder-A - Arduino Nano </a:t>
            </a:r>
            <a:r>
              <a:rPr lang="en-GB" dirty="0">
                <a:solidFill>
                  <a:schemeClr val="accent5"/>
                </a:solidFill>
              </a:rPr>
              <a:t>D3</a:t>
            </a:r>
          </a:p>
          <a:p>
            <a:r>
              <a:rPr lang="en-GB" dirty="0">
                <a:solidFill>
                  <a:schemeClr val="bg1"/>
                </a:solidFill>
              </a:rPr>
              <a:t>R-Encoder-B - Arduino Nano </a:t>
            </a:r>
            <a:r>
              <a:rPr lang="en-GB" dirty="0">
                <a:solidFill>
                  <a:schemeClr val="accent5"/>
                </a:solidFill>
              </a:rPr>
              <a:t>D5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A3EC2-F41B-5B84-E564-D404B4FC0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764B-DAF5-ECEF-858E-DC61B1A5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B52-4211-F5F6-E69B-CA830685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A76E3-F663-DEB0-11A4-365C1C9DC567}"/>
              </a:ext>
            </a:extLst>
          </p:cNvPr>
          <p:cNvSpPr txBox="1"/>
          <p:nvPr/>
        </p:nvSpPr>
        <p:spPr>
          <a:xfrm>
            <a:off x="321611" y="1135909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Gear Ratios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A6A7-966F-C440-9768-31EC9FBB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1" y="1524540"/>
            <a:ext cx="5731510" cy="272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908C-577E-496B-2729-BB9A5CC7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7" y="1505241"/>
            <a:ext cx="4744092" cy="271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A9FCF-54A5-2F3C-0F0F-BD9A1A43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F3CB8-9EDC-5257-6626-7A866882BA16}"/>
              </a:ext>
            </a:extLst>
          </p:cNvPr>
          <p:cNvSpPr txBox="1"/>
          <p:nvPr/>
        </p:nvSpPr>
        <p:spPr>
          <a:xfrm>
            <a:off x="4654738" y="4409902"/>
            <a:ext cx="7537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Disconnect GPS module while uploading the sketch/program to Arduino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the encoder motors behaviour is random, please check your battery status and may need charging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Beware of encoder motors 6 pin cable as there are 2 version: Same Side &amp; Opposite Side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you have connected 6 pin cable, and the LED indicators are not ON, then you are likely using an incorrect 6-pin cable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9702C-4AD6-3D45-F2C8-0659D9201B7E}"/>
              </a:ext>
            </a:extLst>
          </p:cNvPr>
          <p:cNvSpPr/>
          <p:nvPr/>
        </p:nvSpPr>
        <p:spPr>
          <a:xfrm>
            <a:off x="321611" y="3483428"/>
            <a:ext cx="766960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38A4D-32A8-2CBF-B1FD-8B79FFDE48A9}"/>
              </a:ext>
            </a:extLst>
          </p:cNvPr>
          <p:cNvSpPr/>
          <p:nvPr/>
        </p:nvSpPr>
        <p:spPr>
          <a:xfrm>
            <a:off x="1364385" y="3483428"/>
            <a:ext cx="518844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Punched Tape 11">
            <a:extLst>
              <a:ext uri="{FF2B5EF4-FFF2-40B4-BE49-F238E27FC236}">
                <a16:creationId xmlns:a16="http://schemas.microsoft.com/office/drawing/2014/main" id="{21F20BC8-D3B4-1417-F4B4-7389CD79D194}"/>
              </a:ext>
            </a:extLst>
          </p:cNvPr>
          <p:cNvSpPr/>
          <p:nvPr/>
        </p:nvSpPr>
        <p:spPr>
          <a:xfrm>
            <a:off x="1308299" y="4800495"/>
            <a:ext cx="2447450" cy="1273279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Precautions</a:t>
            </a:r>
          </a:p>
        </p:txBody>
      </p:sp>
    </p:spTree>
    <p:extLst>
      <p:ext uri="{BB962C8B-B14F-4D97-AF65-F5344CB8AC3E}">
        <p14:creationId xmlns:p14="http://schemas.microsoft.com/office/powerpoint/2010/main" val="242575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8D9DF-DDD1-5D9B-D9EA-29DC99C10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EA69-1B63-169D-5551-C0757319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 Basic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1D505-6CE0-6790-86E0-857A63FB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551FE-B45B-8AB9-13A2-5458A528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C9D2-237B-88E5-60CC-8486882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D855-EA62-4709-7945-C7899E2BCD13}"/>
              </a:ext>
            </a:extLst>
          </p:cNvPr>
          <p:cNvSpPr txBox="1"/>
          <p:nvPr/>
        </p:nvSpPr>
        <p:spPr>
          <a:xfrm>
            <a:off x="386373" y="1116130"/>
            <a:ext cx="1157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movements of the robot car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PINs for Motor Inputs (IN1/IN2)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82BDC-6971-9B9E-9978-564CF6DE7118}"/>
              </a:ext>
            </a:extLst>
          </p:cNvPr>
          <p:cNvSpPr txBox="1"/>
          <p:nvPr/>
        </p:nvSpPr>
        <p:spPr>
          <a:xfrm>
            <a:off x="2763247" y="2826753"/>
            <a:ext cx="6020559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input/outputs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 the car drives forward/left/right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6A503-7DF1-90B2-FC56-D2E8F470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A899C-B0C9-CE54-D592-D847124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FC0-3493-B8EA-E476-399A202C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327D0-AA16-C616-4B40-2421B883E9D6}"/>
              </a:ext>
            </a:extLst>
          </p:cNvPr>
          <p:cNvSpPr txBox="1"/>
          <p:nvPr/>
        </p:nvSpPr>
        <p:spPr>
          <a:xfrm>
            <a:off x="422818" y="1774094"/>
            <a:ext cx="4884671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// ============== Pin </a:t>
            </a:r>
            <a:r>
              <a:rPr lang="en-GB" noProof="0" dirty="0">
                <a:solidFill>
                  <a:schemeClr val="bg1"/>
                </a:solidFill>
              </a:rPr>
              <a:t>Definitions</a:t>
            </a:r>
            <a:r>
              <a:rPr lang="it-IT" dirty="0">
                <a:solidFill>
                  <a:schemeClr val="bg1"/>
                </a:solidFill>
              </a:rPr>
              <a:t> ==========</a:t>
            </a:r>
          </a:p>
          <a:p>
            <a:r>
              <a:rPr lang="it-IT" dirty="0">
                <a:solidFill>
                  <a:schemeClr val="bg1"/>
                </a:solidFill>
              </a:rPr>
              <a:t>// Left Motor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IN2_L 8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IN1_L 7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//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 Motor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IN2_R 10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IN1_R 12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2FD85-AC52-70E8-3DF3-2CC4DEFAACFF}"/>
              </a:ext>
            </a:extLst>
          </p:cNvPr>
          <p:cNvSpPr txBox="1"/>
          <p:nvPr/>
        </p:nvSpPr>
        <p:spPr>
          <a:xfrm>
            <a:off x="5965371" y="1774094"/>
            <a:ext cx="5954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</a:rPr>
              <a:t>Please test each direction in </a:t>
            </a:r>
            <a:r>
              <a:rPr lang="en-GB" sz="3600" b="1" dirty="0">
                <a:solidFill>
                  <a:schemeClr val="accent4"/>
                </a:solidFill>
              </a:rPr>
              <a:t>isolation</a:t>
            </a:r>
            <a:endParaRPr lang="en-GB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B159F-3A70-E013-1A82-D1B9F62B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A90D6-5743-731C-6EFC-9269AF270D5A}"/>
              </a:ext>
            </a:extLst>
          </p:cNvPr>
          <p:cNvSpPr txBox="1"/>
          <p:nvPr/>
        </p:nvSpPr>
        <p:spPr>
          <a:xfrm>
            <a:off x="832542" y="4617562"/>
            <a:ext cx="10265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</a:rPr>
              <a:t>If incorrect direction,</a:t>
            </a:r>
            <a:r>
              <a:rPr lang="en-GB" sz="2400" b="1" dirty="0">
                <a:solidFill>
                  <a:schemeClr val="accent5"/>
                </a:solidFill>
              </a:rPr>
              <a:t> then swap IN1/IN2 pins of the corresponding motor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4"/>
                </a:solidFill>
              </a:rPr>
              <a:t>Expected Output:</a:t>
            </a:r>
            <a:r>
              <a:rPr lang="en-GB" sz="2400" b="1" dirty="0">
                <a:solidFill>
                  <a:schemeClr val="accent5"/>
                </a:solidFill>
              </a:rPr>
              <a:t> The car moves in the desired direction</a:t>
            </a:r>
          </a:p>
        </p:txBody>
      </p:sp>
    </p:spTree>
    <p:extLst>
      <p:ext uri="{BB962C8B-B14F-4D97-AF65-F5344CB8AC3E}">
        <p14:creationId xmlns:p14="http://schemas.microsoft.com/office/powerpoint/2010/main" val="9328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9B0F-F23E-CB35-A6ED-A781BA8D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E0C8-65D9-5A6F-D14C-CF83D5B1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24CFF-4812-ECD0-CE4E-D1327DB29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001D-A04B-0086-B55A-FB1BFABB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AC35-36B5-0F6F-D059-A3C006F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74555-D63D-8348-AD1A-CE7E1B64966F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DB86-E1B5-BB2F-FED7-30FAF871FC34}"/>
              </a:ext>
            </a:extLst>
          </p:cNvPr>
          <p:cNvSpPr txBox="1"/>
          <p:nvPr/>
        </p:nvSpPr>
        <p:spPr>
          <a:xfrm>
            <a:off x="441835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2870-FAA7-2D1F-3491-F1F612E3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C59C1-25EE-5767-EC77-AA8A2D663F47}"/>
              </a:ext>
            </a:extLst>
          </p:cNvPr>
          <p:cNvSpPr txBox="1"/>
          <p:nvPr/>
        </p:nvSpPr>
        <p:spPr>
          <a:xfrm>
            <a:off x="7119258" y="2417882"/>
            <a:ext cx="4611823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// === Right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IN1_R 12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IN2_R 10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PWM_R 11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ENCA_R 3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ENCB_R 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// === Left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IN1_L 7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IN2_L 8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PWM_L 6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ENCA_L 2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ENCB_L 4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8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7954E-FB43-3ACB-10A7-7ED61B11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C86-EECB-3EFF-FE9A-255D23C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86682-443B-72E7-5B69-8F2DBE29BDD8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5643E-FA28-29BF-EDF1-6A511C0A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791DD-79EB-B16C-4937-C47D3A7227AE}"/>
              </a:ext>
            </a:extLst>
          </p:cNvPr>
          <p:cNvSpPr txBox="1"/>
          <p:nvPr/>
        </p:nvSpPr>
        <p:spPr>
          <a:xfrm>
            <a:off x="7478486" y="2417882"/>
            <a:ext cx="4611823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Rotate left/right wheel by hand gradually, you should see the encoder ticks count on OLED screen going up/down depending on the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Accurately measuring the encoder ticks count is the heart of high precision robotics (Odometry Calculations).</a:t>
            </a:r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E43C0FF5-9B14-3623-D349-DC2E1F7C1EBC}"/>
              </a:ext>
            </a:extLst>
          </p:cNvPr>
          <p:cNvSpPr/>
          <p:nvPr/>
        </p:nvSpPr>
        <p:spPr>
          <a:xfrm>
            <a:off x="1384499" y="2968952"/>
            <a:ext cx="3851530" cy="2588251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Ensure Motor Driver Enable/Disable Switch is in OFF position</a:t>
            </a:r>
          </a:p>
        </p:txBody>
      </p:sp>
    </p:spTree>
    <p:extLst>
      <p:ext uri="{BB962C8B-B14F-4D97-AF65-F5344CB8AC3E}">
        <p14:creationId xmlns:p14="http://schemas.microsoft.com/office/powerpoint/2010/main" val="41301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30F51-F4D7-524E-0DBC-F0942D10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727-3407-B32F-95CD-34AB060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50D3-7B70-FD77-84C8-9236A472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030BC-5BD8-1DDA-C83B-49F35837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55DC-78F4-5214-47E4-30B73378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1D3F-C65E-7477-9AB0-FD085A486341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12769-2531-A984-EECB-D498092304F4}"/>
              </a:ext>
            </a:extLst>
          </p:cNvPr>
          <p:cNvSpPr txBox="1"/>
          <p:nvPr/>
        </p:nvSpPr>
        <p:spPr>
          <a:xfrm>
            <a:off x="2555969" y="2316459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necessary variables for PID control algorithm and the parameters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calculate the error (difference in ticks between left/right motor), and take corrective action (i.e. change the PWM signal to vary the speed.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20AD-CFB3-8B78-1449-A7C0DA8D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FD04A-6AE2-1C7A-8B20-9697E653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BFCA-59AF-2C1C-495B-6A13ACA3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F12A-3D73-F375-4F60-DD4414E671EA}"/>
              </a:ext>
            </a:extLst>
          </p:cNvPr>
          <p:cNvSpPr txBox="1"/>
          <p:nvPr/>
        </p:nvSpPr>
        <p:spPr>
          <a:xfrm>
            <a:off x="142875" y="1610135"/>
            <a:ext cx="11906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Motor Controller Board, Assembly, Power Supply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Practice the Following Lab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Setup - Car Basic Movements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Test Encoder Motors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lang="en-GB" sz="2400" dirty="0">
                <a:solidFill>
                  <a:schemeClr val="bg1"/>
                </a:solidFill>
                <a:latin typeface="Aptos" panose="02110004020202020204"/>
              </a:rPr>
              <a:t>Simple PID Controller for Straight Line Drive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Test Digital Compass (Bearing Angle)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554E-C9DE-D0CA-7D73-2C8B106B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7260-5D5B-D6B2-BCB4-B747D513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C80-F0EA-FB97-52F3-D37203DD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2020E-97F6-8DE6-D36F-C6E64A9A58A9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9D9F3-3217-2A6F-9EEB-B61AFBECE656}"/>
              </a:ext>
            </a:extLst>
          </p:cNvPr>
          <p:cNvSpPr txBox="1"/>
          <p:nvPr/>
        </p:nvSpPr>
        <p:spPr>
          <a:xfrm>
            <a:off x="509455" y="2262030"/>
            <a:ext cx="6379789" cy="4524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PID Parameters</a:t>
            </a:r>
            <a:endParaRPr lang="en-GB" dirty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PID variables</a:t>
            </a:r>
          </a:p>
          <a:p>
            <a:r>
              <a:rPr lang="en-GB" dirty="0">
                <a:solidFill>
                  <a:schemeClr val="bg1"/>
                </a:solidFill>
              </a:rPr>
              <a:t>float error = 0;</a:t>
            </a:r>
          </a:p>
          <a:p>
            <a:r>
              <a:rPr lang="en-GB" dirty="0">
                <a:solidFill>
                  <a:schemeClr val="bg1"/>
                </a:solidFill>
              </a:rPr>
              <a:t>float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 = 0;</a:t>
            </a:r>
          </a:p>
          <a:p>
            <a:r>
              <a:rPr lang="en-GB" dirty="0">
                <a:solidFill>
                  <a:schemeClr val="bg1"/>
                </a:solidFill>
              </a:rPr>
              <a:t>float integral = 0;</a:t>
            </a:r>
          </a:p>
          <a:p>
            <a:r>
              <a:rPr lang="en-GB" dirty="0">
                <a:solidFill>
                  <a:schemeClr val="bg1"/>
                </a:solidFill>
              </a:rPr>
              <a:t>float derivative = 0;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= 0.9;</a:t>
            </a:r>
          </a:p>
          <a:p>
            <a:r>
              <a:rPr lang="en-GB" dirty="0">
                <a:solidFill>
                  <a:schemeClr val="accent1"/>
                </a:solidFill>
              </a:rPr>
              <a:t>float Ki = -0.01;</a:t>
            </a: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= 0.1;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Calculate PID</a:t>
            </a:r>
          </a:p>
          <a:p>
            <a:r>
              <a:rPr lang="en-GB" dirty="0">
                <a:solidFill>
                  <a:schemeClr val="bg1"/>
                </a:solidFill>
              </a:rPr>
              <a:t>  error = </a:t>
            </a:r>
            <a:r>
              <a:rPr lang="en-GB" dirty="0" err="1">
                <a:solidFill>
                  <a:schemeClr val="bg1"/>
                </a:solidFill>
              </a:rPr>
              <a:t>ticksLeft</a:t>
            </a:r>
            <a:r>
              <a:rPr lang="en-GB" dirty="0">
                <a:solidFill>
                  <a:schemeClr val="bg1"/>
                </a:solidFill>
              </a:rPr>
              <a:t> - </a:t>
            </a:r>
            <a:r>
              <a:rPr lang="en-GB" dirty="0" err="1">
                <a:solidFill>
                  <a:schemeClr val="bg1"/>
                </a:solidFill>
              </a:rPr>
              <a:t>ticksRight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bg1"/>
                </a:solidFill>
              </a:rPr>
              <a:t>  integral += error;</a:t>
            </a:r>
          </a:p>
          <a:p>
            <a:r>
              <a:rPr lang="en-GB" dirty="0">
                <a:solidFill>
                  <a:schemeClr val="bg1"/>
                </a:solidFill>
              </a:rPr>
              <a:t>  derivative = error -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accent1"/>
                </a:solidFill>
              </a:rPr>
              <a:t>  float correction =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* error + Ki * integral +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* derivative;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B40D0-5F87-B49B-20EA-B5377854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B6991-6F03-629D-CADE-78FC97A20E24}"/>
              </a:ext>
            </a:extLst>
          </p:cNvPr>
          <p:cNvSpPr txBox="1"/>
          <p:nvPr/>
        </p:nvSpPr>
        <p:spPr>
          <a:xfrm>
            <a:off x="7184571" y="2262029"/>
            <a:ext cx="4996545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Depending on how good the PID parameters, are the car should go in straight line and error should approach zero.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F1CB8-2191-090B-AF00-ABEDC541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BEC0-75B6-11DB-3090-4CC6CFB7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9B12-F85B-DB38-3A6C-61958F42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5AE-6FEC-7863-61FB-09DBC836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A132-3146-1C3D-CFC9-FB572FD0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25C17-3E0B-D082-E236-DDB2233C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8" y="662781"/>
            <a:ext cx="4106162" cy="58086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F250CA-DC00-3EB1-63C6-D5535CB51EE4}"/>
              </a:ext>
            </a:extLst>
          </p:cNvPr>
          <p:cNvSpPr/>
          <p:nvPr/>
        </p:nvSpPr>
        <p:spPr>
          <a:xfrm>
            <a:off x="10402057" y="5350267"/>
            <a:ext cx="1203767" cy="844952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FE634-1B69-7275-0F8D-EB619A0D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5D48B-85C3-3AEB-B01E-AC801ADA5A09}"/>
              </a:ext>
            </a:extLst>
          </p:cNvPr>
          <p:cNvSpPr txBox="1"/>
          <p:nvPr/>
        </p:nvSpPr>
        <p:spPr>
          <a:xfrm>
            <a:off x="386374" y="1116130"/>
            <a:ext cx="736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measure the pose of the robot with some reference point (i.e. Bearing), a first step towards the SLAM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0D9ED-1C4E-C422-4CA0-C45EA2B12680}"/>
              </a:ext>
            </a:extLst>
          </p:cNvPr>
          <p:cNvSpPr txBox="1"/>
          <p:nvPr/>
        </p:nvSpPr>
        <p:spPr>
          <a:xfrm>
            <a:off x="586176" y="2410674"/>
            <a:ext cx="6379789" cy="34163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compass variable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          Initialise compass variable and OLED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          Get raw values and calculate the Bearing.</a:t>
            </a:r>
          </a:p>
        </p:txBody>
      </p:sp>
    </p:spTree>
    <p:extLst>
      <p:ext uri="{BB962C8B-B14F-4D97-AF65-F5344CB8AC3E}">
        <p14:creationId xmlns:p14="http://schemas.microsoft.com/office/powerpoint/2010/main" val="55879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B6F1C-84DA-DDF6-45E4-E9DA07A9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E9B-15C9-B70A-51A3-E1AB60AF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D1E12-1948-4822-B4C9-C69B69C5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E94D8-FAEA-FE9C-68D8-1E05A5D86A24}"/>
              </a:ext>
            </a:extLst>
          </p:cNvPr>
          <p:cNvSpPr txBox="1"/>
          <p:nvPr/>
        </p:nvSpPr>
        <p:spPr>
          <a:xfrm>
            <a:off x="2643576" y="1948056"/>
            <a:ext cx="6379789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should see the bearing angle (direction X w.r.t to North)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will realise the need for compass calibration (into the world of high precision robotics)</a:t>
            </a:r>
          </a:p>
        </p:txBody>
      </p:sp>
    </p:spTree>
    <p:extLst>
      <p:ext uri="{BB962C8B-B14F-4D97-AF65-F5344CB8AC3E}">
        <p14:creationId xmlns:p14="http://schemas.microsoft.com/office/powerpoint/2010/main" val="10683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5DE34-7AAE-FB7C-6DC8-C76B0300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E5F-A6E5-4213-8985-62AB4E93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2CD6D-3A71-A8A5-01ED-BF945577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2EEC-C734-BAC6-F9D1-AD794BBE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940A-54B0-38AB-0E99-0D6398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6E60-ED4A-6CD8-1517-5172A940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/>
          <a:stretch>
            <a:fillRect/>
          </a:stretch>
        </p:blipFill>
        <p:spPr>
          <a:xfrm>
            <a:off x="8244608" y="984909"/>
            <a:ext cx="3877520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2B4A5-241B-4912-E814-95FB6064FA6B}"/>
              </a:ext>
            </a:extLst>
          </p:cNvPr>
          <p:cNvSpPr txBox="1"/>
          <p:nvPr/>
        </p:nvSpPr>
        <p:spPr>
          <a:xfrm>
            <a:off x="190822" y="1923841"/>
            <a:ext cx="444499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Parts &amp; Components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Arduino Nao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JGA25-370 6V 130 RPM Encoder Motors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TB6612 Motor Driver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NEO-6M GPS Module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MPU6050 – Accelerometer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QMC5883 – Digital Compass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Rotary Encoder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008FB-DC2A-1794-59D4-2AA92A96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12826" r="2408" b="22869"/>
          <a:stretch>
            <a:fillRect/>
          </a:stretch>
        </p:blipFill>
        <p:spPr>
          <a:xfrm>
            <a:off x="5035473" y="2361236"/>
            <a:ext cx="2979011" cy="28734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B573F-276E-BB37-6635-1351B3DDD0C2}"/>
              </a:ext>
            </a:extLst>
          </p:cNvPr>
          <p:cNvCxnSpPr>
            <a:cxnSpLocks/>
          </p:cNvCxnSpPr>
          <p:nvPr/>
        </p:nvCxnSpPr>
        <p:spPr>
          <a:xfrm flipH="1" flipV="1">
            <a:off x="5972537" y="1447897"/>
            <a:ext cx="394025" cy="110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C1E9C-E875-76C2-AC81-3FDCB363252A}"/>
              </a:ext>
            </a:extLst>
          </p:cNvPr>
          <p:cNvCxnSpPr/>
          <p:nvPr/>
        </p:nvCxnSpPr>
        <p:spPr>
          <a:xfrm flipH="1" flipV="1">
            <a:off x="7442522" y="1447897"/>
            <a:ext cx="104172" cy="1665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65302-B2C1-3A22-2A2C-69DC2748ABEA}"/>
              </a:ext>
            </a:extLst>
          </p:cNvPr>
          <p:cNvCxnSpPr/>
          <p:nvPr/>
        </p:nvCxnSpPr>
        <p:spPr>
          <a:xfrm flipH="1" flipV="1">
            <a:off x="6840638" y="1770927"/>
            <a:ext cx="196770" cy="165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55CBC5-3BA1-D5AF-0EAC-AF7F37F8A4CB}"/>
              </a:ext>
            </a:extLst>
          </p:cNvPr>
          <p:cNvCxnSpPr>
            <a:cxnSpLocks/>
          </p:cNvCxnSpPr>
          <p:nvPr/>
        </p:nvCxnSpPr>
        <p:spPr>
          <a:xfrm flipH="1" flipV="1">
            <a:off x="7951808" y="1268489"/>
            <a:ext cx="2057292" cy="225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094FB-29DD-423C-ED6E-04BCF412418E}"/>
              </a:ext>
            </a:extLst>
          </p:cNvPr>
          <p:cNvCxnSpPr/>
          <p:nvPr/>
        </p:nvCxnSpPr>
        <p:spPr>
          <a:xfrm flipH="1">
            <a:off x="4085863" y="4352081"/>
            <a:ext cx="1632031" cy="74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251016-940E-0684-D95F-92BC53AC078E}"/>
              </a:ext>
            </a:extLst>
          </p:cNvPr>
          <p:cNvCxnSpPr/>
          <p:nvPr/>
        </p:nvCxnSpPr>
        <p:spPr>
          <a:xfrm flipH="1">
            <a:off x="5035473" y="4641448"/>
            <a:ext cx="1331089" cy="111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AD35-9DBF-E66A-51C9-E64658B05F90}"/>
              </a:ext>
            </a:extLst>
          </p:cNvPr>
          <p:cNvCxnSpPr/>
          <p:nvPr/>
        </p:nvCxnSpPr>
        <p:spPr>
          <a:xfrm>
            <a:off x="6939023" y="4618299"/>
            <a:ext cx="98385" cy="1365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469361-8A12-3C7A-6737-DB0A9EBF602C}"/>
              </a:ext>
            </a:extLst>
          </p:cNvPr>
          <p:cNvCxnSpPr>
            <a:cxnSpLocks/>
          </p:cNvCxnSpPr>
          <p:nvPr/>
        </p:nvCxnSpPr>
        <p:spPr>
          <a:xfrm flipH="1">
            <a:off x="7859210" y="5432494"/>
            <a:ext cx="3075431" cy="1118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305095F-7100-C764-87F7-05C818D453FC}"/>
              </a:ext>
            </a:extLst>
          </p:cNvPr>
          <p:cNvSpPr/>
          <p:nvPr/>
        </p:nvSpPr>
        <p:spPr>
          <a:xfrm>
            <a:off x="5578998" y="133215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1FDD21-171D-2CA6-A0C2-B982C5432101}"/>
              </a:ext>
            </a:extLst>
          </p:cNvPr>
          <p:cNvCxnSpPr>
            <a:cxnSpLocks/>
          </p:cNvCxnSpPr>
          <p:nvPr/>
        </p:nvCxnSpPr>
        <p:spPr>
          <a:xfrm>
            <a:off x="11528385" y="4074289"/>
            <a:ext cx="256571" cy="212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DDA2A61-83D8-CDF9-6600-2CB588E0C828}"/>
              </a:ext>
            </a:extLst>
          </p:cNvPr>
          <p:cNvSpPr/>
          <p:nvPr/>
        </p:nvSpPr>
        <p:spPr>
          <a:xfrm>
            <a:off x="7202199" y="115274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FCF7BF-2FC2-FFDA-CF89-D04E842D454E}"/>
              </a:ext>
            </a:extLst>
          </p:cNvPr>
          <p:cNvSpPr/>
          <p:nvPr/>
        </p:nvSpPr>
        <p:spPr>
          <a:xfrm>
            <a:off x="6668633" y="14368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7025E0-02C7-099E-3BE8-45A3C5DBE9EE}"/>
              </a:ext>
            </a:extLst>
          </p:cNvPr>
          <p:cNvSpPr/>
          <p:nvPr/>
        </p:nvSpPr>
        <p:spPr>
          <a:xfrm>
            <a:off x="7788090" y="10109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F45972-ABCA-E089-6A9A-52AF47B54A60}"/>
              </a:ext>
            </a:extLst>
          </p:cNvPr>
          <p:cNvSpPr/>
          <p:nvPr/>
        </p:nvSpPr>
        <p:spPr>
          <a:xfrm>
            <a:off x="3900668" y="520100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EECED-3956-E821-3BC3-1427F90DA8DD}"/>
              </a:ext>
            </a:extLst>
          </p:cNvPr>
          <p:cNvSpPr/>
          <p:nvPr/>
        </p:nvSpPr>
        <p:spPr>
          <a:xfrm>
            <a:off x="5009910" y="586836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2A26-E972-40D7-8C1D-F6F756369D34}"/>
              </a:ext>
            </a:extLst>
          </p:cNvPr>
          <p:cNvSpPr/>
          <p:nvPr/>
        </p:nvSpPr>
        <p:spPr>
          <a:xfrm>
            <a:off x="6724891" y="595898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0C7DA4-E32E-1867-28DC-CFE166991F5D}"/>
              </a:ext>
            </a:extLst>
          </p:cNvPr>
          <p:cNvSpPr/>
          <p:nvPr/>
        </p:nvSpPr>
        <p:spPr>
          <a:xfrm>
            <a:off x="7543308" y="643552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1E3E1-5652-E9DD-09F5-62F30E1E1346}"/>
              </a:ext>
            </a:extLst>
          </p:cNvPr>
          <p:cNvSpPr/>
          <p:nvPr/>
        </p:nvSpPr>
        <p:spPr>
          <a:xfrm>
            <a:off x="11076971" y="6106447"/>
            <a:ext cx="902827" cy="4448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9,10,11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C8919-98CD-E2A0-0E33-792F0677F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D9EBC-09DD-E3FE-0416-AA2312CD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E562-82E2-E4D2-EC94-F8A6CA1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137E4-6D13-B01D-8E77-AE870334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3" y="740274"/>
            <a:ext cx="4106162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4077A-2C21-5673-5732-E169C515AFAA}"/>
              </a:ext>
            </a:extLst>
          </p:cNvPr>
          <p:cNvSpPr txBox="1"/>
          <p:nvPr/>
        </p:nvSpPr>
        <p:spPr>
          <a:xfrm>
            <a:off x="648182" y="1956122"/>
            <a:ext cx="61361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</a:rPr>
              <a:t>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Encoder Motors 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Close Loop Control Systems (PID)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IMU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Sensor Fusion (Filters: Complementary/Kalman/EKF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Robot Motion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Odometry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Path Planning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56208-12C1-7089-52CB-D0C25F3E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5C03B-3F02-7FAD-C4EA-8175D3411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7E92-BB2E-7A99-F348-C32D4D62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C207C-BEA7-635F-4214-CB26237A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79E4E-FA60-333C-3D1A-8CAD053B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D373-9E99-904D-D16E-B665224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E38AA-00CF-E36F-ED63-4C49F0C3D033}"/>
              </a:ext>
            </a:extLst>
          </p:cNvPr>
          <p:cNvSpPr txBox="1"/>
          <p:nvPr/>
        </p:nvSpPr>
        <p:spPr>
          <a:xfrm>
            <a:off x="207380" y="966334"/>
            <a:ext cx="110049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Double-check all power connections.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Ensure correct </a:t>
            </a:r>
            <a:r>
              <a:rPr lang="en-US" b="1" dirty="0">
                <a:solidFill>
                  <a:schemeClr val="accent4"/>
                </a:solidFill>
              </a:rPr>
              <a:t>GND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wiring for the power supply, OLED, motor drivers, GPS, sensors, and other modules.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Use the correct input voltage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Battery input should be </a:t>
            </a:r>
            <a:r>
              <a:rPr lang="en-US" b="1" dirty="0">
                <a:solidFill>
                  <a:schemeClr val="bg1"/>
                </a:solidFill>
              </a:rPr>
              <a:t>between 5V and 12V</a:t>
            </a:r>
            <a:r>
              <a:rPr lang="en-US" dirty="0">
                <a:solidFill>
                  <a:schemeClr val="bg1"/>
                </a:solidFill>
              </a:rPr>
              <a:t> only.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Work on a safe surface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the kit on an </a:t>
            </a:r>
            <a:r>
              <a:rPr lang="en-US" b="1" dirty="0">
                <a:solidFill>
                  <a:schemeClr val="bg1"/>
                </a:solidFill>
              </a:rPr>
              <a:t>insulated table</a:t>
            </a:r>
            <a:r>
              <a:rPr lang="en-US" dirty="0">
                <a:solidFill>
                  <a:schemeClr val="bg1"/>
                </a:solidFill>
              </a:rPr>
              <a:t> (e.g., wood) and ensure the surface is </a:t>
            </a:r>
            <a:r>
              <a:rPr lang="en-US" b="1" dirty="0">
                <a:solidFill>
                  <a:schemeClr val="bg1"/>
                </a:solidFill>
              </a:rPr>
              <a:t>dry and clean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Avoid leaving the kit unattended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keep the system powered on without supervision.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Build and Test Incrementally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Turn on the </a:t>
            </a:r>
            <a:r>
              <a:rPr lang="en-US" b="1" dirty="0">
                <a:solidFill>
                  <a:schemeClr val="bg1"/>
                </a:solidFill>
              </a:rPr>
              <a:t>microcontroller first</a:t>
            </a:r>
            <a:r>
              <a:rPr lang="en-US" dirty="0">
                <a:solidFill>
                  <a:schemeClr val="bg1"/>
                </a:solidFill>
              </a:rPr>
              <a:t>, then </a:t>
            </a:r>
            <a:r>
              <a:rPr lang="en-US" b="1" dirty="0">
                <a:solidFill>
                  <a:schemeClr val="bg1"/>
                </a:solidFill>
              </a:rPr>
              <a:t>build and test the circuit step-by-step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Avoid wiring the entire system at once and powering it without intermediate testing.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Don’t leave Batteries charging unattended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Robotic car is for in-door use only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84AA-50B1-CE4C-E9DD-FA011DE9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0CB6ADB2-B4E7-87A4-FDE4-07CE35F85F99}"/>
              </a:ext>
            </a:extLst>
          </p:cNvPr>
          <p:cNvSpPr/>
          <p:nvPr/>
        </p:nvSpPr>
        <p:spPr>
          <a:xfrm>
            <a:off x="8724502" y="4659086"/>
            <a:ext cx="3183918" cy="2046514"/>
          </a:xfrm>
          <a:prstGeom prst="flowChartPunchedTap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follow 4-eyes principle when it comes to checking</a:t>
            </a:r>
            <a:r>
              <a:rPr lang="en-GB" sz="2400" dirty="0"/>
              <a:t> </a:t>
            </a:r>
            <a:r>
              <a:rPr lang="en-GB" sz="2400" b="1" u="sng" dirty="0"/>
              <a:t>VCC &amp; GND</a:t>
            </a:r>
          </a:p>
        </p:txBody>
      </p:sp>
    </p:spTree>
    <p:extLst>
      <p:ext uri="{BB962C8B-B14F-4D97-AF65-F5344CB8AC3E}">
        <p14:creationId xmlns:p14="http://schemas.microsoft.com/office/powerpoint/2010/main" val="309632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33AE-D51B-2F96-4676-908F7AD7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8152-04F7-357B-E8A9-58F6480A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Motor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21F7-EA41-F617-CB86-9DE33344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E1734-BA8D-A728-86A6-4C409AB6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B68-F928-CFA4-F85F-C2BE9053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B936C-7D2C-B080-89A3-F55F02541529}"/>
              </a:ext>
            </a:extLst>
          </p:cNvPr>
          <p:cNvSpPr txBox="1"/>
          <p:nvPr/>
        </p:nvSpPr>
        <p:spPr>
          <a:xfrm>
            <a:off x="1580502" y="1936870"/>
            <a:ext cx="262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Series:</a:t>
            </a:r>
            <a:r>
              <a:rPr lang="en-GB" dirty="0">
                <a:solidFill>
                  <a:schemeClr val="bg1"/>
                </a:solidFill>
              </a:rPr>
              <a:t> JGA25-370 6V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Speed:</a:t>
            </a:r>
            <a:r>
              <a:rPr lang="en-GB" dirty="0">
                <a:solidFill>
                  <a:schemeClr val="bg1"/>
                </a:solidFill>
              </a:rPr>
              <a:t> 130 RPM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Voltage:</a:t>
            </a:r>
            <a:r>
              <a:rPr lang="en-GB" dirty="0">
                <a:solidFill>
                  <a:schemeClr val="bg1"/>
                </a:solidFill>
              </a:rPr>
              <a:t> 6V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C81E5-821C-1129-A681-F06D2B41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ACC51-B9D5-8F22-55FC-056CB38A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7"/>
          <a:stretch>
            <a:fillRect/>
          </a:stretch>
        </p:blipFill>
        <p:spPr>
          <a:xfrm>
            <a:off x="780380" y="2895600"/>
            <a:ext cx="3900476" cy="369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C1337-8DA8-CD90-BFFB-0008B777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75" y="3638125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186D4-35C4-55ED-9E68-4B2D699E7CEF}"/>
              </a:ext>
            </a:extLst>
          </p:cNvPr>
          <p:cNvSpPr txBox="1"/>
          <p:nvPr/>
        </p:nvSpPr>
        <p:spPr>
          <a:xfrm>
            <a:off x="7672552" y="1555738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TB 6612 Motor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853E6-15C1-7A08-B906-C5787A14879A}"/>
              </a:ext>
            </a:extLst>
          </p:cNvPr>
          <p:cNvSpPr txBox="1"/>
          <p:nvPr/>
        </p:nvSpPr>
        <p:spPr>
          <a:xfrm>
            <a:off x="940651" y="1439805"/>
            <a:ext cx="431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67716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E9374-C3F6-82B6-787B-A87A9AF2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6E7-19D3-4E02-6463-6F553377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8B15-7460-0F64-C8CE-86F66CE9DF73}"/>
              </a:ext>
            </a:extLst>
          </p:cNvPr>
          <p:cNvSpPr txBox="1"/>
          <p:nvPr/>
        </p:nvSpPr>
        <p:spPr>
          <a:xfrm>
            <a:off x="562512" y="1463405"/>
            <a:ext cx="5407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Motors PINS and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Cable Type – JST PH 2.0 – 6 PIN (Same Side)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Powered the LEDs on Encoder must light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A8C29-55AB-2510-4461-B1FE2970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885841"/>
            <a:ext cx="4693920" cy="253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C196-DD01-26F0-1771-155926F6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68" y="3607332"/>
            <a:ext cx="4693920" cy="269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23D1A-E577-D2C4-6BEA-3EE2F6F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3" b="10966"/>
          <a:stretch>
            <a:fillRect/>
          </a:stretch>
        </p:blipFill>
        <p:spPr bwMode="auto">
          <a:xfrm>
            <a:off x="678222" y="3316490"/>
            <a:ext cx="4267200" cy="327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7E8B2-2806-232A-038F-B7AF005D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9D9B4C-B966-AA97-DB45-2CA04E822437}"/>
              </a:ext>
            </a:extLst>
          </p:cNvPr>
          <p:cNvSpPr/>
          <p:nvPr/>
        </p:nvSpPr>
        <p:spPr>
          <a:xfrm>
            <a:off x="2079593" y="3316490"/>
            <a:ext cx="1121229" cy="70757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7A6DE2-8A7B-295D-2593-BFFAD6524E11}"/>
              </a:ext>
            </a:extLst>
          </p:cNvPr>
          <p:cNvSpPr/>
          <p:nvPr/>
        </p:nvSpPr>
        <p:spPr>
          <a:xfrm>
            <a:off x="3668486" y="5228686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BA3358-AC52-3612-B3CC-85DA72B9E160}"/>
              </a:ext>
            </a:extLst>
          </p:cNvPr>
          <p:cNvSpPr/>
          <p:nvPr/>
        </p:nvSpPr>
        <p:spPr>
          <a:xfrm>
            <a:off x="990601" y="5250455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0F645F-4504-0C1D-FEC1-E952736FAFD3}"/>
              </a:ext>
            </a:extLst>
          </p:cNvPr>
          <p:cNvSpPr/>
          <p:nvPr/>
        </p:nvSpPr>
        <p:spPr>
          <a:xfrm>
            <a:off x="3657601" y="3682921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11322E-BEE7-A2EB-642B-20B08E4B62A5}"/>
              </a:ext>
            </a:extLst>
          </p:cNvPr>
          <p:cNvSpPr/>
          <p:nvPr/>
        </p:nvSpPr>
        <p:spPr>
          <a:xfrm>
            <a:off x="979716" y="3704690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Microsoft Office PowerPoint</Application>
  <PresentationFormat>Widescreen</PresentationFormat>
  <Paragraphs>230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1_Office Theme</vt:lpstr>
      <vt:lpstr>Navigational Robotics Series  Robot Car-3 (Encoders &amp; IMU)</vt:lpstr>
      <vt:lpstr>Navigational Robot Car-3 (Encoders &amp; IMU)</vt:lpstr>
      <vt:lpstr>Navigational Robot Car-3 (Encoders &amp; IMU)</vt:lpstr>
      <vt:lpstr>Navigational Robot Car-3</vt:lpstr>
      <vt:lpstr>Health &amp; Safety</vt:lpstr>
      <vt:lpstr>Health &amp; Safety</vt:lpstr>
      <vt:lpstr>Motor Driver</vt:lpstr>
      <vt:lpstr>Navigational Robot Car-3</vt:lpstr>
      <vt:lpstr>Navigational Robot Car-3</vt:lpstr>
      <vt:lpstr>Navigational Robot Car-3</vt:lpstr>
      <vt:lpstr>Navigational Robot Car-3</vt:lpstr>
      <vt:lpstr>Test Basic Movement</vt:lpstr>
      <vt:lpstr>Initial Setup - Test Basic Movements</vt:lpstr>
      <vt:lpstr>Initial Setup - Test Basic Movements</vt:lpstr>
      <vt:lpstr>Basic Encoder Motors Functionality</vt:lpstr>
      <vt:lpstr>Basic Encoder Motors Functionality</vt:lpstr>
      <vt:lpstr>Basic Encoder Motors Functionality</vt:lpstr>
      <vt:lpstr>Simple PID Controller for Straight Line Drive</vt:lpstr>
      <vt:lpstr>Simple PID Controller for Straight Line Drive</vt:lpstr>
      <vt:lpstr>Simple PID Controller for Straight Line Drive</vt:lpstr>
      <vt:lpstr>Digital Compass</vt:lpstr>
      <vt:lpstr>Digital Compass</vt:lpstr>
      <vt:lpstr>Digital Compass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63</cp:revision>
  <dcterms:created xsi:type="dcterms:W3CDTF">2025-11-18T22:03:36Z</dcterms:created>
  <dcterms:modified xsi:type="dcterms:W3CDTF">2025-11-23T11:04:19Z</dcterms:modified>
</cp:coreProperties>
</file>